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2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3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62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9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image" Target="../media/image10.wmf"/><Relationship Id="rId2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wmf"/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0C903-89FB-9443-B711-4C59B465CFB3}" type="datetimeFigureOut">
              <a:rPr lang="en-US" smtClean="0"/>
              <a:t>9/22/17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47C94-B8CF-AA44-A8FE-0545AAD2A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33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EB7C0-5FD3-C646-B2E6-8EA09444FF02}" type="datetimeFigureOut">
              <a:rPr lang="en-US" smtClean="0"/>
              <a:t>9/22/17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1161C-AFCC-4141-93A9-6068CEC8D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20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1161C-AFCC-4141-93A9-6068CEC8D7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5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1161C-AFCC-4141-93A9-6068CEC8D7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5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1161C-AFCC-4141-93A9-6068CEC8D7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5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893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99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78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6152"/>
            <a:ext cx="8229600" cy="48932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6290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30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2515"/>
            <a:ext cx="8229600" cy="500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436431"/>
            <a:ext cx="31736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50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5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2528"/>
            <a:ext cx="4038600" cy="49503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2528"/>
            <a:ext cx="4038600" cy="49503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91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428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4043"/>
            <a:ext cx="4040188" cy="4348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428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4043"/>
            <a:ext cx="4041775" cy="4348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25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30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6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63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227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5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2762A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 smtClean="0"/>
          </a:p>
        </p:txBody>
      </p:sp>
      <p:pic>
        <p:nvPicPr>
          <p:cNvPr id="7" name="Picture 6" descr="CMAT_Logo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37828"/>
            <a:ext cx="457200" cy="457200"/>
          </a:xfrm>
          <a:prstGeom prst="rect">
            <a:avLst/>
          </a:prstGeom>
        </p:spPr>
      </p:pic>
      <p:pic>
        <p:nvPicPr>
          <p:cNvPr id="8" name="Picture 7" descr="Math Link-Color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153" y="6335710"/>
            <a:ext cx="1613647" cy="45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0856" y="6443318"/>
            <a:ext cx="27622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noProof="0" dirty="0" smtClean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© Center for</a:t>
            </a:r>
            <a:r>
              <a:rPr lang="en-US" sz="1000" baseline="0" noProof="0" dirty="0" smtClean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Mathematics and Teaching</a:t>
            </a:r>
            <a:endParaRPr lang="en-US" sz="1000" noProof="0" dirty="0">
              <a:solidFill>
                <a:schemeClr val="bg1">
                  <a:lumMod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68960" y="6443318"/>
            <a:ext cx="4060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3CD1320-F2A7-8244-BDAA-AC8AB44949C1}" type="slidenum">
              <a:rPr lang="en-US" sz="1000" smtClean="0">
                <a:latin typeface="Verdana"/>
                <a:cs typeface="Verdana"/>
              </a:rPr>
              <a:t>‹#›</a:t>
            </a:fld>
            <a:endParaRPr lang="en-US" sz="1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5599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4" r:id="rId3"/>
    <p:sldLayoutId id="2147483652" r:id="rId4"/>
    <p:sldLayoutId id="2147483653" r:id="rId5"/>
    <p:sldLayoutId id="2147483651" r:id="rId6"/>
    <p:sldLayoutId id="2147483649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oleObject" Target="../embeddings/oleObject3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.gif"/><Relationship Id="rId5" Type="http://schemas.openxmlformats.org/officeDocument/2006/relationships/oleObject" Target="../embeddings/oleObject5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.bin"/><Relationship Id="rId12" Type="http://schemas.openxmlformats.org/officeDocument/2006/relationships/image" Target="../media/image1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.gi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0.w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11.e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.bin"/><Relationship Id="rId12" Type="http://schemas.openxmlformats.org/officeDocument/2006/relationships/image" Target="../media/image17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.gi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5.e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dirty="0" smtClean="0"/>
              <a:t>PROPERTIES OF PROPORTIONS</a:t>
            </a:r>
            <a:endParaRPr lang="en-US" sz="39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783717"/>
            <a:ext cx="6324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0" indent="-640080">
              <a:buAutoNum type="arabicParenBoth"/>
            </a:pPr>
            <a:r>
              <a:rPr lang="en-US" sz="2200" dirty="0" smtClean="0">
                <a:solidFill>
                  <a:srgbClr val="2C2CDC"/>
                </a:solidFill>
                <a:latin typeface="Verdana"/>
                <a:cs typeface="Verdana"/>
              </a:rPr>
              <a:t>Suppose 4 baseballs cost $10. Assume you can buy any number of baseballs </a:t>
            </a:r>
            <a:r>
              <a:rPr lang="en-US" sz="2200" smtClean="0">
                <a:solidFill>
                  <a:srgbClr val="2C2CDC"/>
                </a:solidFill>
                <a:latin typeface="Verdana"/>
                <a:cs typeface="Verdana"/>
              </a:rPr>
              <a:t>at this same rate. </a:t>
            </a:r>
            <a:r>
              <a:rPr lang="en-US" sz="2200" dirty="0" smtClean="0">
                <a:solidFill>
                  <a:srgbClr val="2C2CDC"/>
                </a:solidFill>
                <a:latin typeface="Verdana"/>
                <a:cs typeface="Verdana"/>
              </a:rPr>
              <a:t>Make a double number line showing costs for different quantities of baseballs. </a:t>
            </a:r>
            <a:endParaRPr lang="en-US" sz="2200" dirty="0">
              <a:solidFill>
                <a:srgbClr val="2C2CDC"/>
              </a:solidFill>
              <a:latin typeface="Verdana"/>
              <a:cs typeface="Verdan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0707" y="4024104"/>
            <a:ext cx="6102587" cy="1232435"/>
            <a:chOff x="1595725" y="0"/>
            <a:chExt cx="4575200" cy="915884"/>
          </a:xfrm>
        </p:grpSpPr>
        <p:sp>
          <p:nvSpPr>
            <p:cNvPr id="6" name="Text Box 24"/>
            <p:cNvSpPr txBox="1"/>
            <p:nvPr/>
          </p:nvSpPr>
          <p:spPr>
            <a:xfrm>
              <a:off x="1595725" y="119023"/>
              <a:ext cx="1187203" cy="79686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dirty="0" smtClean="0">
                  <a:solidFill>
                    <a:srgbClr val="FF0000"/>
                  </a:solidFill>
                  <a:effectLst/>
                  <a:ea typeface="Times New Roman"/>
                  <a:cs typeface="Times New Roman"/>
                </a:rPr>
                <a:t>dollars</a:t>
              </a:r>
              <a:endParaRPr lang="en-US" dirty="0">
                <a:solidFill>
                  <a:srgbClr val="FF0000"/>
                </a:solidFill>
                <a:effectLst/>
                <a:ea typeface="Times New Roman"/>
                <a:cs typeface="Times New Roman"/>
              </a:endParaRPr>
            </a:p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dirty="0" smtClean="0">
                  <a:solidFill>
                    <a:srgbClr val="00B050"/>
                  </a:solidFill>
                  <a:ea typeface="Times New Roman"/>
                  <a:cs typeface="Times New Roman"/>
                </a:rPr>
                <a:t># of baseballs</a:t>
              </a:r>
              <a:endParaRPr lang="en-US" dirty="0">
                <a:solidFill>
                  <a:srgbClr val="00B050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7" name="Text Box 25"/>
            <p:cNvSpPr txBox="1"/>
            <p:nvPr/>
          </p:nvSpPr>
          <p:spPr>
            <a:xfrm>
              <a:off x="2679404" y="0"/>
              <a:ext cx="3491521" cy="32960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tabLst>
                  <a:tab pos="1200150" algn="ctr"/>
                  <a:tab pos="2170113" algn="ctr"/>
                  <a:tab pos="3192463" algn="ctr"/>
                  <a:tab pos="4462463" algn="ctr"/>
                </a:tabLst>
              </a:pPr>
              <a:r>
                <a:rPr lang="en-US" sz="1600" dirty="0">
                  <a:effectLst/>
                  <a:latin typeface="Comic Sans MS"/>
                  <a:ea typeface="Times New Roman"/>
                  <a:cs typeface="Times New Roman"/>
                </a:rPr>
                <a:t>   </a:t>
              </a:r>
              <a:r>
                <a:rPr lang="en-US" sz="1600" dirty="0" smtClean="0">
                  <a:solidFill>
                    <a:srgbClr val="FF0000"/>
                  </a:solidFill>
                  <a:effectLst/>
                  <a:latin typeface="Comic Sans MS"/>
                  <a:ea typeface="Times New Roman"/>
                  <a:cs typeface="Times New Roman"/>
                </a:rPr>
                <a:t>0	1</a:t>
              </a:r>
              <a:r>
                <a:rPr lang="en-US" sz="1600" dirty="0" smtClean="0">
                  <a:solidFill>
                    <a:srgbClr val="FF0000"/>
                  </a:solidFill>
                  <a:latin typeface="Comic Sans MS"/>
                  <a:ea typeface="Times New Roman"/>
                  <a:cs typeface="Times New Roman"/>
                </a:rPr>
                <a:t>0</a:t>
              </a:r>
              <a:r>
                <a:rPr lang="en-US" sz="1600" dirty="0">
                  <a:solidFill>
                    <a:srgbClr val="FF0000"/>
                  </a:solidFill>
                  <a:latin typeface="Comic Sans MS"/>
                  <a:ea typeface="Times New Roman"/>
                  <a:cs typeface="Times New Roman"/>
                </a:rPr>
                <a:t>	</a:t>
              </a:r>
              <a:r>
                <a:rPr lang="en-US" sz="1600" dirty="0" smtClean="0">
                  <a:solidFill>
                    <a:srgbClr val="FF0000"/>
                  </a:solidFill>
                  <a:latin typeface="Comic Sans MS"/>
                  <a:ea typeface="Times New Roman"/>
                  <a:cs typeface="Times New Roman"/>
                </a:rPr>
                <a:t>2</a:t>
              </a:r>
              <a:r>
                <a:rPr lang="en-US" sz="1600" dirty="0" smtClean="0">
                  <a:solidFill>
                    <a:srgbClr val="FF0000"/>
                  </a:solidFill>
                  <a:effectLst/>
                  <a:latin typeface="Comic Sans MS"/>
                  <a:ea typeface="Times New Roman"/>
                  <a:cs typeface="Times New Roman"/>
                </a:rPr>
                <a:t>0	30	            40                           </a:t>
              </a:r>
              <a:endParaRPr lang="en-US" sz="1600" dirty="0">
                <a:solidFill>
                  <a:srgbClr val="FF0000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8" name="Text Box 26"/>
            <p:cNvSpPr txBox="1"/>
            <p:nvPr/>
          </p:nvSpPr>
          <p:spPr>
            <a:xfrm>
              <a:off x="2690038" y="617412"/>
              <a:ext cx="3480887" cy="29696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tabLst>
                  <a:tab pos="228600" algn="ctr"/>
                  <a:tab pos="1200150" algn="ctr"/>
                  <a:tab pos="2170113" algn="ctr"/>
                  <a:tab pos="3192463" algn="ctr"/>
                  <a:tab pos="4179888" algn="ctr"/>
                </a:tabLst>
              </a:pPr>
              <a:r>
                <a:rPr lang="en-US" sz="1600" dirty="0" smtClean="0">
                  <a:solidFill>
                    <a:srgbClr val="00B050"/>
                  </a:solidFill>
                  <a:effectLst/>
                  <a:latin typeface="Comic Sans MS"/>
                  <a:ea typeface="Times New Roman"/>
                  <a:cs typeface="Times New Roman"/>
                </a:rPr>
                <a:t>	0	4	</a:t>
              </a:r>
              <a:r>
                <a:rPr lang="en-US" sz="1600" dirty="0" smtClean="0">
                  <a:solidFill>
                    <a:srgbClr val="00B050"/>
                  </a:solidFill>
                  <a:latin typeface="Comic Sans MS"/>
                  <a:ea typeface="Times New Roman"/>
                  <a:cs typeface="Times New Roman"/>
                </a:rPr>
                <a:t>8</a:t>
              </a:r>
              <a:r>
                <a:rPr lang="en-US" sz="1600" dirty="0" smtClean="0">
                  <a:solidFill>
                    <a:srgbClr val="00B050"/>
                  </a:solidFill>
                  <a:effectLst/>
                  <a:latin typeface="Comic Sans MS"/>
                  <a:ea typeface="Times New Roman"/>
                  <a:cs typeface="Times New Roman"/>
                </a:rPr>
                <a:t>	12	            16           </a:t>
              </a:r>
              <a:endParaRPr lang="en-US" sz="1600" dirty="0">
                <a:solidFill>
                  <a:srgbClr val="00B050"/>
                </a:solidFill>
                <a:effectLst/>
                <a:ea typeface="Times New Roman"/>
                <a:cs typeface="Times New Roman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923915" y="244549"/>
              <a:ext cx="3247009" cy="402590"/>
              <a:chOff x="-38" y="0"/>
              <a:chExt cx="3247009" cy="40259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744279" y="0"/>
                <a:ext cx="0" cy="4025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AutoShape 1801"/>
              <p:cNvCxnSpPr>
                <a:cxnSpLocks noChangeShapeType="1"/>
              </p:cNvCxnSpPr>
              <p:nvPr/>
            </p:nvCxnSpPr>
            <p:spPr bwMode="auto">
              <a:xfrm>
                <a:off x="-38" y="85060"/>
                <a:ext cx="3247009" cy="0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AutoShape 1811"/>
              <p:cNvCxnSpPr>
                <a:cxnSpLocks noChangeShapeType="1"/>
              </p:cNvCxnSpPr>
              <p:nvPr/>
            </p:nvCxnSpPr>
            <p:spPr bwMode="auto">
              <a:xfrm>
                <a:off x="-38" y="329609"/>
                <a:ext cx="3247009" cy="0"/>
              </a:xfrm>
              <a:prstGeom prst="straightConnector1">
                <a:avLst/>
              </a:prstGeom>
              <a:noFill/>
              <a:ln w="28575">
                <a:solidFill>
                  <a:srgbClr val="00B05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Line 1802"/>
              <p:cNvCxnSpPr/>
              <p:nvPr/>
            </p:nvCxnSpPr>
            <p:spPr bwMode="auto">
              <a:xfrm>
                <a:off x="0" y="31898"/>
                <a:ext cx="0" cy="3644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Line 1803"/>
              <p:cNvCxnSpPr/>
              <p:nvPr/>
            </p:nvCxnSpPr>
            <p:spPr bwMode="auto">
              <a:xfrm>
                <a:off x="1477926" y="31898"/>
                <a:ext cx="0" cy="3644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Line 1804"/>
              <p:cNvCxnSpPr/>
              <p:nvPr/>
            </p:nvCxnSpPr>
            <p:spPr bwMode="auto">
              <a:xfrm>
                <a:off x="2966484" y="31898"/>
                <a:ext cx="0" cy="3644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222205" y="0"/>
                <a:ext cx="0" cy="4025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7" name="Picture 4" descr="C:\Users\user\AppData\Local\Microsoft\Windows\Temporary Internet Files\Content.IE5\WLEPIN1E\baseball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349" y="1783717"/>
            <a:ext cx="1428183" cy="139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45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PROPERTY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57200" y="1201519"/>
            <a:ext cx="6102587" cy="1232435"/>
            <a:chOff x="1595725" y="0"/>
            <a:chExt cx="4575200" cy="915884"/>
          </a:xfrm>
        </p:grpSpPr>
        <p:sp>
          <p:nvSpPr>
            <p:cNvPr id="7" name="Text Box 24"/>
            <p:cNvSpPr txBox="1"/>
            <p:nvPr/>
          </p:nvSpPr>
          <p:spPr>
            <a:xfrm>
              <a:off x="1595725" y="119023"/>
              <a:ext cx="1187203" cy="79686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dirty="0" smtClean="0">
                  <a:solidFill>
                    <a:srgbClr val="FF0000"/>
                  </a:solidFill>
                  <a:effectLst/>
                  <a:ea typeface="Times New Roman"/>
                  <a:cs typeface="Times New Roman"/>
                </a:rPr>
                <a:t>dollars</a:t>
              </a:r>
              <a:endParaRPr lang="en-US" dirty="0">
                <a:solidFill>
                  <a:srgbClr val="FF0000"/>
                </a:solidFill>
                <a:effectLst/>
                <a:ea typeface="Times New Roman"/>
                <a:cs typeface="Times New Roman"/>
              </a:endParaRPr>
            </a:p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dirty="0" smtClean="0">
                  <a:solidFill>
                    <a:srgbClr val="00B050"/>
                  </a:solidFill>
                  <a:ea typeface="Times New Roman"/>
                  <a:cs typeface="Times New Roman"/>
                </a:rPr>
                <a:t># of baseballs</a:t>
              </a:r>
              <a:endParaRPr lang="en-US" dirty="0">
                <a:solidFill>
                  <a:srgbClr val="00B050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8" name="Text Box 25"/>
            <p:cNvSpPr txBox="1"/>
            <p:nvPr/>
          </p:nvSpPr>
          <p:spPr>
            <a:xfrm>
              <a:off x="2679404" y="0"/>
              <a:ext cx="3491521" cy="32960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tabLst>
                  <a:tab pos="1200150" algn="ctr"/>
                  <a:tab pos="2170113" algn="ctr"/>
                  <a:tab pos="3192463" algn="ctr"/>
                  <a:tab pos="4462463" algn="ctr"/>
                </a:tabLst>
              </a:pPr>
              <a:r>
                <a:rPr lang="en-US" sz="1600" dirty="0">
                  <a:effectLst/>
                  <a:latin typeface="Comic Sans MS"/>
                  <a:ea typeface="Times New Roman"/>
                  <a:cs typeface="Times New Roman"/>
                </a:rPr>
                <a:t>   </a:t>
              </a:r>
              <a:r>
                <a:rPr lang="en-US" sz="1600" dirty="0" smtClean="0">
                  <a:solidFill>
                    <a:srgbClr val="FF0000"/>
                  </a:solidFill>
                  <a:effectLst/>
                  <a:latin typeface="Comic Sans MS"/>
                  <a:ea typeface="Times New Roman"/>
                  <a:cs typeface="Times New Roman"/>
                </a:rPr>
                <a:t>0	1</a:t>
              </a:r>
              <a:r>
                <a:rPr lang="en-US" sz="1600" dirty="0" smtClean="0">
                  <a:solidFill>
                    <a:srgbClr val="FF0000"/>
                  </a:solidFill>
                  <a:latin typeface="Comic Sans MS"/>
                  <a:ea typeface="Times New Roman"/>
                  <a:cs typeface="Times New Roman"/>
                </a:rPr>
                <a:t>0</a:t>
              </a:r>
              <a:r>
                <a:rPr lang="en-US" sz="1600" dirty="0">
                  <a:solidFill>
                    <a:srgbClr val="FF0000"/>
                  </a:solidFill>
                  <a:latin typeface="Comic Sans MS"/>
                  <a:ea typeface="Times New Roman"/>
                  <a:cs typeface="Times New Roman"/>
                </a:rPr>
                <a:t>	</a:t>
              </a:r>
              <a:r>
                <a:rPr lang="en-US" sz="1600" dirty="0" smtClean="0">
                  <a:solidFill>
                    <a:srgbClr val="FF0000"/>
                  </a:solidFill>
                  <a:latin typeface="Comic Sans MS"/>
                  <a:ea typeface="Times New Roman"/>
                  <a:cs typeface="Times New Roman"/>
                </a:rPr>
                <a:t>2</a:t>
              </a:r>
              <a:r>
                <a:rPr lang="en-US" sz="1600" dirty="0" smtClean="0">
                  <a:solidFill>
                    <a:srgbClr val="FF0000"/>
                  </a:solidFill>
                  <a:effectLst/>
                  <a:latin typeface="Comic Sans MS"/>
                  <a:ea typeface="Times New Roman"/>
                  <a:cs typeface="Times New Roman"/>
                </a:rPr>
                <a:t>0	30	            40                           </a:t>
              </a:r>
              <a:endParaRPr lang="en-US" sz="1600" dirty="0">
                <a:solidFill>
                  <a:srgbClr val="FF0000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9" name="Text Box 26"/>
            <p:cNvSpPr txBox="1"/>
            <p:nvPr/>
          </p:nvSpPr>
          <p:spPr>
            <a:xfrm>
              <a:off x="2690038" y="617412"/>
              <a:ext cx="3480887" cy="29696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tabLst>
                  <a:tab pos="228600" algn="ctr"/>
                  <a:tab pos="1200150" algn="ctr"/>
                  <a:tab pos="2170113" algn="ctr"/>
                  <a:tab pos="3192463" algn="ctr"/>
                  <a:tab pos="4179888" algn="ctr"/>
                </a:tabLst>
              </a:pPr>
              <a:r>
                <a:rPr lang="en-US" sz="1600" dirty="0" smtClean="0">
                  <a:solidFill>
                    <a:srgbClr val="00B050"/>
                  </a:solidFill>
                  <a:effectLst/>
                  <a:latin typeface="Comic Sans MS"/>
                  <a:ea typeface="Times New Roman"/>
                  <a:cs typeface="Times New Roman"/>
                </a:rPr>
                <a:t>	0	4	</a:t>
              </a:r>
              <a:r>
                <a:rPr lang="en-US" sz="1600" dirty="0" smtClean="0">
                  <a:solidFill>
                    <a:srgbClr val="00B050"/>
                  </a:solidFill>
                  <a:latin typeface="Comic Sans MS"/>
                  <a:ea typeface="Times New Roman"/>
                  <a:cs typeface="Times New Roman"/>
                </a:rPr>
                <a:t>8</a:t>
              </a:r>
              <a:r>
                <a:rPr lang="en-US" sz="1600" dirty="0" smtClean="0">
                  <a:solidFill>
                    <a:srgbClr val="00B050"/>
                  </a:solidFill>
                  <a:effectLst/>
                  <a:latin typeface="Comic Sans MS"/>
                  <a:ea typeface="Times New Roman"/>
                  <a:cs typeface="Times New Roman"/>
                </a:rPr>
                <a:t>	12	            16           </a:t>
              </a:r>
              <a:endParaRPr lang="en-US" sz="1600" dirty="0">
                <a:solidFill>
                  <a:srgbClr val="00B050"/>
                </a:solidFill>
                <a:effectLst/>
                <a:ea typeface="Times New Roman"/>
                <a:cs typeface="Times New Roman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923915" y="244549"/>
              <a:ext cx="3247009" cy="402590"/>
              <a:chOff x="-38" y="0"/>
              <a:chExt cx="3247009" cy="40259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744279" y="0"/>
                <a:ext cx="0" cy="4025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AutoShape 1801"/>
              <p:cNvCxnSpPr>
                <a:cxnSpLocks noChangeShapeType="1"/>
              </p:cNvCxnSpPr>
              <p:nvPr/>
            </p:nvCxnSpPr>
            <p:spPr bwMode="auto">
              <a:xfrm>
                <a:off x="-38" y="85060"/>
                <a:ext cx="3247009" cy="0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AutoShape 1811"/>
              <p:cNvCxnSpPr>
                <a:cxnSpLocks noChangeShapeType="1"/>
              </p:cNvCxnSpPr>
              <p:nvPr/>
            </p:nvCxnSpPr>
            <p:spPr bwMode="auto">
              <a:xfrm>
                <a:off x="-38" y="329609"/>
                <a:ext cx="3247009" cy="0"/>
              </a:xfrm>
              <a:prstGeom prst="straightConnector1">
                <a:avLst/>
              </a:prstGeom>
              <a:noFill/>
              <a:ln w="28575">
                <a:solidFill>
                  <a:srgbClr val="00B05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Line 1802"/>
              <p:cNvCxnSpPr/>
              <p:nvPr/>
            </p:nvCxnSpPr>
            <p:spPr bwMode="auto">
              <a:xfrm>
                <a:off x="0" y="31898"/>
                <a:ext cx="0" cy="3644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Line 1803"/>
              <p:cNvCxnSpPr/>
              <p:nvPr/>
            </p:nvCxnSpPr>
            <p:spPr bwMode="auto">
              <a:xfrm>
                <a:off x="1477926" y="31898"/>
                <a:ext cx="0" cy="3644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Line 1804"/>
              <p:cNvCxnSpPr/>
              <p:nvPr/>
            </p:nvCxnSpPr>
            <p:spPr bwMode="auto">
              <a:xfrm>
                <a:off x="2966484" y="31898"/>
                <a:ext cx="0" cy="3644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2222205" y="0"/>
                <a:ext cx="0" cy="4025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8" name="Picture 4" descr="C:\Users\user\AppData\Local\Microsoft\Windows\Temporary Internet Files\Content.IE5\WLEPIN1E\baseball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617" y="1201519"/>
            <a:ext cx="1428183" cy="139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57200" y="2609882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2C2CDC"/>
                </a:solidFill>
                <a:latin typeface="Verdana"/>
                <a:cs typeface="Verdana"/>
              </a:rPr>
              <a:t>I</a:t>
            </a:r>
            <a:r>
              <a:rPr lang="en-US" sz="2000" i="1" dirty="0" smtClean="0">
                <a:solidFill>
                  <a:srgbClr val="2C2CDC"/>
                </a:solidFill>
                <a:latin typeface="Verdana"/>
                <a:cs typeface="Verdana"/>
              </a:rPr>
              <a:t>nterpret each statement.</a:t>
            </a:r>
          </a:p>
          <a:p>
            <a:endParaRPr lang="en-US" sz="2000" dirty="0" smtClean="0">
              <a:latin typeface="Verdana"/>
              <a:cs typeface="Verdana"/>
            </a:endParaRPr>
          </a:p>
          <a:p>
            <a:r>
              <a:rPr lang="en-US" sz="2000" dirty="0" smtClean="0">
                <a:latin typeface="Verdana"/>
                <a:cs typeface="Verdana"/>
              </a:rPr>
              <a:t>                                             </a:t>
            </a:r>
            <a:endParaRPr lang="en-US" sz="2000" dirty="0">
              <a:latin typeface="Verdana"/>
              <a:cs typeface="Verdana"/>
            </a:endParaRPr>
          </a:p>
          <a:p>
            <a:endParaRPr lang="en-US" sz="2000" dirty="0" smtClean="0">
              <a:latin typeface="Verdana"/>
              <a:cs typeface="Verdana"/>
            </a:endParaRPr>
          </a:p>
          <a:p>
            <a:endParaRPr lang="en-US" sz="2000" dirty="0">
              <a:solidFill>
                <a:srgbClr val="2C2CDC"/>
              </a:solidFill>
              <a:latin typeface="Verdana"/>
              <a:cs typeface="Verdana"/>
            </a:endParaRPr>
          </a:p>
          <a:p>
            <a:pPr marL="640080" indent="-640080"/>
            <a:r>
              <a:rPr lang="en-US" sz="2000" dirty="0" smtClean="0">
                <a:solidFill>
                  <a:srgbClr val="2C2CDC"/>
                </a:solidFill>
                <a:latin typeface="Verdana"/>
                <a:cs typeface="Verdana"/>
              </a:rPr>
              <a:t>(2)	Copy Statement B. It illustrates a property of proportions. Explain it. Then create your own “if-then” statement to illustrate this property.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170715"/>
              </p:ext>
            </p:extLst>
          </p:nvPr>
        </p:nvGraphicFramePr>
        <p:xfrm>
          <a:off x="1164439" y="3155950"/>
          <a:ext cx="17526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4" imgW="1752600" imgH="698500" progId="Equation.DSMT4">
                  <p:embed/>
                </p:oleObj>
              </mc:Choice>
              <mc:Fallback>
                <p:oleObj name="Equation" r:id="rId4" imgW="17526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4439" y="3155950"/>
                        <a:ext cx="17526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905271"/>
              </p:ext>
            </p:extLst>
          </p:nvPr>
        </p:nvGraphicFramePr>
        <p:xfrm>
          <a:off x="4438886" y="3155950"/>
          <a:ext cx="4241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6" imgW="4241800" imgH="698500" progId="Equation.DSMT4">
                  <p:embed/>
                </p:oleObj>
              </mc:Choice>
              <mc:Fallback>
                <p:oleObj name="Equation" r:id="rId6" imgW="4241800" imgH="698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886" y="3155950"/>
                        <a:ext cx="42418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1409700" y="5358556"/>
            <a:ext cx="632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000" dirty="0">
                <a:solidFill>
                  <a:srgbClr val="7030A0"/>
                </a:solidFill>
                <a:latin typeface="Verdana"/>
                <a:cs typeface="Verdana"/>
              </a:rPr>
              <a:t>We </a:t>
            </a:r>
            <a:r>
              <a:rPr lang="en-US" sz="2000" dirty="0" smtClean="0">
                <a:solidFill>
                  <a:srgbClr val="7030A0"/>
                </a:solidFill>
                <a:latin typeface="Verdana"/>
                <a:cs typeface="Verdana"/>
              </a:rPr>
              <a:t>sometimes refer to this as the </a:t>
            </a:r>
            <a:endParaRPr lang="en-US" sz="2000" dirty="0">
              <a:solidFill>
                <a:srgbClr val="7030A0"/>
              </a:solidFill>
              <a:latin typeface="Verdana"/>
              <a:cs typeface="Verdana"/>
            </a:endParaRPr>
          </a:p>
          <a:p>
            <a:pPr marL="457200" indent="-457200" algn="ctr"/>
            <a:r>
              <a:rPr lang="en-US" sz="2000" dirty="0" smtClean="0">
                <a:solidFill>
                  <a:srgbClr val="7030A0"/>
                </a:solidFill>
                <a:latin typeface="Verdana"/>
                <a:cs typeface="Verdana"/>
              </a:rPr>
              <a:t>“fraction-inverse property.”</a:t>
            </a:r>
            <a:endParaRPr lang="en-US" sz="2000" dirty="0">
              <a:solidFill>
                <a:srgbClr val="7030A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19337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PROPERTY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57200" y="1201519"/>
            <a:ext cx="6102587" cy="1232435"/>
            <a:chOff x="1595725" y="0"/>
            <a:chExt cx="4575200" cy="915884"/>
          </a:xfrm>
        </p:grpSpPr>
        <p:sp>
          <p:nvSpPr>
            <p:cNvPr id="7" name="Text Box 24"/>
            <p:cNvSpPr txBox="1"/>
            <p:nvPr/>
          </p:nvSpPr>
          <p:spPr>
            <a:xfrm>
              <a:off x="1595725" y="119023"/>
              <a:ext cx="1187203" cy="79686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dirty="0" smtClean="0">
                  <a:solidFill>
                    <a:srgbClr val="FF0000"/>
                  </a:solidFill>
                  <a:effectLst/>
                  <a:ea typeface="Times New Roman"/>
                  <a:cs typeface="Times New Roman"/>
                </a:rPr>
                <a:t>dollars</a:t>
              </a:r>
              <a:endParaRPr lang="en-US" dirty="0">
                <a:solidFill>
                  <a:srgbClr val="FF0000"/>
                </a:solidFill>
                <a:effectLst/>
                <a:ea typeface="Times New Roman"/>
                <a:cs typeface="Times New Roman"/>
              </a:endParaRPr>
            </a:p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dirty="0" smtClean="0">
                  <a:solidFill>
                    <a:srgbClr val="00B050"/>
                  </a:solidFill>
                  <a:ea typeface="Times New Roman"/>
                  <a:cs typeface="Times New Roman"/>
                </a:rPr>
                <a:t># of baseballs</a:t>
              </a:r>
              <a:endParaRPr lang="en-US" dirty="0">
                <a:solidFill>
                  <a:srgbClr val="00B050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8" name="Text Box 25"/>
            <p:cNvSpPr txBox="1"/>
            <p:nvPr/>
          </p:nvSpPr>
          <p:spPr>
            <a:xfrm>
              <a:off x="2679404" y="0"/>
              <a:ext cx="3491521" cy="32960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tabLst>
                  <a:tab pos="1200150" algn="ctr"/>
                  <a:tab pos="2170113" algn="ctr"/>
                  <a:tab pos="3192463" algn="ctr"/>
                  <a:tab pos="4462463" algn="ctr"/>
                </a:tabLst>
              </a:pPr>
              <a:r>
                <a:rPr lang="en-US" sz="1600" dirty="0">
                  <a:effectLst/>
                  <a:latin typeface="Comic Sans MS"/>
                  <a:ea typeface="Times New Roman"/>
                  <a:cs typeface="Times New Roman"/>
                </a:rPr>
                <a:t>   </a:t>
              </a:r>
              <a:r>
                <a:rPr lang="en-US" sz="1600" dirty="0" smtClean="0">
                  <a:solidFill>
                    <a:srgbClr val="FF0000"/>
                  </a:solidFill>
                  <a:effectLst/>
                  <a:latin typeface="Comic Sans MS"/>
                  <a:ea typeface="Times New Roman"/>
                  <a:cs typeface="Times New Roman"/>
                </a:rPr>
                <a:t>0	1</a:t>
              </a:r>
              <a:r>
                <a:rPr lang="en-US" sz="1600" dirty="0" smtClean="0">
                  <a:solidFill>
                    <a:srgbClr val="FF0000"/>
                  </a:solidFill>
                  <a:latin typeface="Comic Sans MS"/>
                  <a:ea typeface="Times New Roman"/>
                  <a:cs typeface="Times New Roman"/>
                </a:rPr>
                <a:t>0</a:t>
              </a:r>
              <a:r>
                <a:rPr lang="en-US" sz="1600" dirty="0">
                  <a:solidFill>
                    <a:srgbClr val="FF0000"/>
                  </a:solidFill>
                  <a:latin typeface="Comic Sans MS"/>
                  <a:ea typeface="Times New Roman"/>
                  <a:cs typeface="Times New Roman"/>
                </a:rPr>
                <a:t>	</a:t>
              </a:r>
              <a:r>
                <a:rPr lang="en-US" sz="1600" dirty="0" smtClean="0">
                  <a:solidFill>
                    <a:srgbClr val="FF0000"/>
                  </a:solidFill>
                  <a:latin typeface="Comic Sans MS"/>
                  <a:ea typeface="Times New Roman"/>
                  <a:cs typeface="Times New Roman"/>
                </a:rPr>
                <a:t>2</a:t>
              </a:r>
              <a:r>
                <a:rPr lang="en-US" sz="1600" dirty="0" smtClean="0">
                  <a:solidFill>
                    <a:srgbClr val="FF0000"/>
                  </a:solidFill>
                  <a:effectLst/>
                  <a:latin typeface="Comic Sans MS"/>
                  <a:ea typeface="Times New Roman"/>
                  <a:cs typeface="Times New Roman"/>
                </a:rPr>
                <a:t>0	30	            40                           </a:t>
              </a:r>
              <a:endParaRPr lang="en-US" sz="1600" dirty="0">
                <a:solidFill>
                  <a:srgbClr val="FF0000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9" name="Text Box 26"/>
            <p:cNvSpPr txBox="1"/>
            <p:nvPr/>
          </p:nvSpPr>
          <p:spPr>
            <a:xfrm>
              <a:off x="2690038" y="617412"/>
              <a:ext cx="3480887" cy="29696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tabLst>
                  <a:tab pos="228600" algn="ctr"/>
                  <a:tab pos="1200150" algn="ctr"/>
                  <a:tab pos="2170113" algn="ctr"/>
                  <a:tab pos="3192463" algn="ctr"/>
                  <a:tab pos="4179888" algn="ctr"/>
                </a:tabLst>
              </a:pPr>
              <a:r>
                <a:rPr lang="en-US" sz="1600" dirty="0" smtClean="0">
                  <a:solidFill>
                    <a:srgbClr val="00B050"/>
                  </a:solidFill>
                  <a:effectLst/>
                  <a:latin typeface="Comic Sans MS"/>
                  <a:ea typeface="Times New Roman"/>
                  <a:cs typeface="Times New Roman"/>
                </a:rPr>
                <a:t>	0	4	</a:t>
              </a:r>
              <a:r>
                <a:rPr lang="en-US" sz="1600" dirty="0" smtClean="0">
                  <a:solidFill>
                    <a:srgbClr val="00B050"/>
                  </a:solidFill>
                  <a:latin typeface="Comic Sans MS"/>
                  <a:ea typeface="Times New Roman"/>
                  <a:cs typeface="Times New Roman"/>
                </a:rPr>
                <a:t>8</a:t>
              </a:r>
              <a:r>
                <a:rPr lang="en-US" sz="1600" dirty="0" smtClean="0">
                  <a:solidFill>
                    <a:srgbClr val="00B050"/>
                  </a:solidFill>
                  <a:effectLst/>
                  <a:latin typeface="Comic Sans MS"/>
                  <a:ea typeface="Times New Roman"/>
                  <a:cs typeface="Times New Roman"/>
                </a:rPr>
                <a:t>	12	            16           </a:t>
              </a:r>
              <a:endParaRPr lang="en-US" sz="1600" dirty="0">
                <a:solidFill>
                  <a:srgbClr val="00B050"/>
                </a:solidFill>
                <a:effectLst/>
                <a:ea typeface="Times New Roman"/>
                <a:cs typeface="Times New Roman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923915" y="244549"/>
              <a:ext cx="3247009" cy="402590"/>
              <a:chOff x="-38" y="0"/>
              <a:chExt cx="3247009" cy="40259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744279" y="0"/>
                <a:ext cx="0" cy="4025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AutoShape 1801"/>
              <p:cNvCxnSpPr>
                <a:cxnSpLocks noChangeShapeType="1"/>
              </p:cNvCxnSpPr>
              <p:nvPr/>
            </p:nvCxnSpPr>
            <p:spPr bwMode="auto">
              <a:xfrm>
                <a:off x="-38" y="85060"/>
                <a:ext cx="3247009" cy="0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AutoShape 1811"/>
              <p:cNvCxnSpPr>
                <a:cxnSpLocks noChangeShapeType="1"/>
              </p:cNvCxnSpPr>
              <p:nvPr/>
            </p:nvCxnSpPr>
            <p:spPr bwMode="auto">
              <a:xfrm>
                <a:off x="-38" y="329609"/>
                <a:ext cx="3247009" cy="0"/>
              </a:xfrm>
              <a:prstGeom prst="straightConnector1">
                <a:avLst/>
              </a:prstGeom>
              <a:noFill/>
              <a:ln w="28575">
                <a:solidFill>
                  <a:srgbClr val="00B05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Line 1802"/>
              <p:cNvCxnSpPr/>
              <p:nvPr/>
            </p:nvCxnSpPr>
            <p:spPr bwMode="auto">
              <a:xfrm>
                <a:off x="0" y="31898"/>
                <a:ext cx="0" cy="3644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Line 1803"/>
              <p:cNvCxnSpPr/>
              <p:nvPr/>
            </p:nvCxnSpPr>
            <p:spPr bwMode="auto">
              <a:xfrm>
                <a:off x="1477926" y="31898"/>
                <a:ext cx="0" cy="3644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Line 1804"/>
              <p:cNvCxnSpPr/>
              <p:nvPr/>
            </p:nvCxnSpPr>
            <p:spPr bwMode="auto">
              <a:xfrm>
                <a:off x="2966484" y="31898"/>
                <a:ext cx="0" cy="3644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2222205" y="0"/>
                <a:ext cx="0" cy="4025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8" name="Picture 4" descr="C:\Users\user\AppData\Local\Microsoft\Windows\Temporary Internet Files\Content.IE5\WLEPIN1E\baseball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617" y="1201519"/>
            <a:ext cx="1428183" cy="139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57200" y="2609882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2C2CDC"/>
                </a:solidFill>
                <a:latin typeface="Verdana"/>
                <a:cs typeface="Verdana"/>
              </a:rPr>
              <a:t>I</a:t>
            </a:r>
            <a:r>
              <a:rPr lang="en-US" sz="2000" i="1" dirty="0" smtClean="0">
                <a:solidFill>
                  <a:srgbClr val="2C2CDC"/>
                </a:solidFill>
                <a:latin typeface="Verdana"/>
                <a:cs typeface="Verdana"/>
              </a:rPr>
              <a:t>nterpret each statement.</a:t>
            </a:r>
          </a:p>
          <a:p>
            <a:endParaRPr lang="en-US" sz="2000" dirty="0" smtClean="0">
              <a:latin typeface="Verdana"/>
              <a:cs typeface="Verdana"/>
            </a:endParaRPr>
          </a:p>
          <a:p>
            <a:r>
              <a:rPr lang="en-US" sz="2000" dirty="0" smtClean="0">
                <a:latin typeface="Verdana"/>
                <a:cs typeface="Verdana"/>
              </a:rPr>
              <a:t>                                             </a:t>
            </a:r>
            <a:endParaRPr lang="en-US" sz="2000" dirty="0">
              <a:latin typeface="Verdana"/>
              <a:cs typeface="Verdana"/>
            </a:endParaRPr>
          </a:p>
          <a:p>
            <a:endParaRPr lang="en-US" sz="2000" dirty="0" smtClean="0">
              <a:latin typeface="Verdana"/>
              <a:cs typeface="Verdana"/>
            </a:endParaRPr>
          </a:p>
          <a:p>
            <a:endParaRPr lang="en-US" sz="2000" dirty="0">
              <a:solidFill>
                <a:srgbClr val="2C2CDC"/>
              </a:solidFill>
              <a:latin typeface="Verdana"/>
              <a:cs typeface="Verdana"/>
            </a:endParaRPr>
          </a:p>
          <a:p>
            <a:pPr marL="640080" indent="-640080"/>
            <a:r>
              <a:rPr lang="en-US" sz="2000" dirty="0" smtClean="0">
                <a:solidFill>
                  <a:srgbClr val="2C2CDC"/>
                </a:solidFill>
                <a:latin typeface="Verdana"/>
                <a:cs typeface="Verdana"/>
              </a:rPr>
              <a:t>(3)	Copy Statement D. It illustrates a property of proportions. Explain it. Then create your own “if-then” statement to illustrate this property.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616738"/>
              </p:ext>
            </p:extLst>
          </p:nvPr>
        </p:nvGraphicFramePr>
        <p:xfrm>
          <a:off x="1158875" y="3155950"/>
          <a:ext cx="17653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4" imgW="1765300" imgH="698500" progId="Equation.DSMT4">
                  <p:embed/>
                </p:oleObj>
              </mc:Choice>
              <mc:Fallback>
                <p:oleObj name="Equation" r:id="rId4" imgW="17653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58875" y="3155950"/>
                        <a:ext cx="17653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477743"/>
              </p:ext>
            </p:extLst>
          </p:nvPr>
        </p:nvGraphicFramePr>
        <p:xfrm>
          <a:off x="4425950" y="3155950"/>
          <a:ext cx="4267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6" imgW="4267200" imgH="698500" progId="Equation.DSMT4">
                  <p:embed/>
                </p:oleObj>
              </mc:Choice>
              <mc:Fallback>
                <p:oleObj name="Equation" r:id="rId6" imgW="4267200" imgH="698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950" y="3155950"/>
                        <a:ext cx="42672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1647542" y="5358556"/>
            <a:ext cx="58489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000" dirty="0">
                <a:solidFill>
                  <a:srgbClr val="7030A0"/>
                </a:solidFill>
                <a:latin typeface="Verdana"/>
                <a:cs typeface="Verdana"/>
              </a:rPr>
              <a:t>We </a:t>
            </a:r>
            <a:r>
              <a:rPr lang="en-US" sz="2000" dirty="0" smtClean="0">
                <a:solidFill>
                  <a:srgbClr val="7030A0"/>
                </a:solidFill>
                <a:latin typeface="Verdana"/>
                <a:cs typeface="Verdana"/>
              </a:rPr>
              <a:t>can set up a proportion by </a:t>
            </a:r>
          </a:p>
          <a:p>
            <a:pPr marL="457200" indent="-457200" algn="ctr"/>
            <a:r>
              <a:rPr lang="en-US" sz="2000" dirty="0" smtClean="0">
                <a:solidFill>
                  <a:srgbClr val="7030A0"/>
                </a:solidFill>
                <a:latin typeface="Verdana"/>
                <a:cs typeface="Verdana"/>
              </a:rPr>
              <a:t>comparing rates or by comparing like units.</a:t>
            </a:r>
            <a:endParaRPr lang="en-US" sz="2000" dirty="0">
              <a:solidFill>
                <a:srgbClr val="7030A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7831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STILL ANOTHER PROPERTY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57200" y="1554339"/>
            <a:ext cx="6102587" cy="1232435"/>
            <a:chOff x="1595725" y="0"/>
            <a:chExt cx="4575200" cy="915884"/>
          </a:xfrm>
        </p:grpSpPr>
        <p:sp>
          <p:nvSpPr>
            <p:cNvPr id="7" name="Text Box 24"/>
            <p:cNvSpPr txBox="1"/>
            <p:nvPr/>
          </p:nvSpPr>
          <p:spPr>
            <a:xfrm>
              <a:off x="1595725" y="119023"/>
              <a:ext cx="1187203" cy="79686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dirty="0" smtClean="0">
                  <a:solidFill>
                    <a:srgbClr val="FF0000"/>
                  </a:solidFill>
                  <a:effectLst/>
                  <a:ea typeface="Times New Roman"/>
                  <a:cs typeface="Times New Roman"/>
                </a:rPr>
                <a:t>dollars</a:t>
              </a:r>
              <a:endParaRPr lang="en-US" dirty="0">
                <a:solidFill>
                  <a:srgbClr val="FF0000"/>
                </a:solidFill>
                <a:effectLst/>
                <a:ea typeface="Times New Roman"/>
                <a:cs typeface="Times New Roman"/>
              </a:endParaRPr>
            </a:p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dirty="0" smtClean="0">
                  <a:solidFill>
                    <a:srgbClr val="00B050"/>
                  </a:solidFill>
                  <a:ea typeface="Times New Roman"/>
                  <a:cs typeface="Times New Roman"/>
                </a:rPr>
                <a:t># of baseballs</a:t>
              </a:r>
              <a:endParaRPr lang="en-US" dirty="0">
                <a:solidFill>
                  <a:srgbClr val="00B050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8" name="Text Box 25"/>
            <p:cNvSpPr txBox="1"/>
            <p:nvPr/>
          </p:nvSpPr>
          <p:spPr>
            <a:xfrm>
              <a:off x="2679404" y="0"/>
              <a:ext cx="3491521" cy="32960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tabLst>
                  <a:tab pos="1200150" algn="ctr"/>
                  <a:tab pos="2170113" algn="ctr"/>
                  <a:tab pos="3192463" algn="ctr"/>
                  <a:tab pos="4462463" algn="ctr"/>
                </a:tabLst>
              </a:pPr>
              <a:r>
                <a:rPr lang="en-US" sz="1600" dirty="0">
                  <a:effectLst/>
                  <a:latin typeface="Comic Sans MS"/>
                  <a:ea typeface="Times New Roman"/>
                  <a:cs typeface="Times New Roman"/>
                </a:rPr>
                <a:t>   </a:t>
              </a:r>
              <a:r>
                <a:rPr lang="en-US" sz="1600" dirty="0" smtClean="0">
                  <a:solidFill>
                    <a:srgbClr val="FF0000"/>
                  </a:solidFill>
                  <a:effectLst/>
                  <a:latin typeface="Comic Sans MS"/>
                  <a:ea typeface="Times New Roman"/>
                  <a:cs typeface="Times New Roman"/>
                </a:rPr>
                <a:t>0	1</a:t>
              </a:r>
              <a:r>
                <a:rPr lang="en-US" sz="1600" dirty="0" smtClean="0">
                  <a:solidFill>
                    <a:srgbClr val="FF0000"/>
                  </a:solidFill>
                  <a:latin typeface="Comic Sans MS"/>
                  <a:ea typeface="Times New Roman"/>
                  <a:cs typeface="Times New Roman"/>
                </a:rPr>
                <a:t>0</a:t>
              </a:r>
              <a:r>
                <a:rPr lang="en-US" sz="1600" dirty="0">
                  <a:solidFill>
                    <a:srgbClr val="FF0000"/>
                  </a:solidFill>
                  <a:latin typeface="Comic Sans MS"/>
                  <a:ea typeface="Times New Roman"/>
                  <a:cs typeface="Times New Roman"/>
                </a:rPr>
                <a:t>	</a:t>
              </a:r>
              <a:r>
                <a:rPr lang="en-US" sz="1600" dirty="0" smtClean="0">
                  <a:solidFill>
                    <a:srgbClr val="FF0000"/>
                  </a:solidFill>
                  <a:latin typeface="Comic Sans MS"/>
                  <a:ea typeface="Times New Roman"/>
                  <a:cs typeface="Times New Roman"/>
                </a:rPr>
                <a:t>2</a:t>
              </a:r>
              <a:r>
                <a:rPr lang="en-US" sz="1600" dirty="0" smtClean="0">
                  <a:solidFill>
                    <a:srgbClr val="FF0000"/>
                  </a:solidFill>
                  <a:effectLst/>
                  <a:latin typeface="Comic Sans MS"/>
                  <a:ea typeface="Times New Roman"/>
                  <a:cs typeface="Times New Roman"/>
                </a:rPr>
                <a:t>0	30	            40                           </a:t>
              </a:r>
              <a:endParaRPr lang="en-US" sz="1600" dirty="0">
                <a:solidFill>
                  <a:srgbClr val="FF0000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9" name="Text Box 26"/>
            <p:cNvSpPr txBox="1"/>
            <p:nvPr/>
          </p:nvSpPr>
          <p:spPr>
            <a:xfrm>
              <a:off x="2690038" y="617412"/>
              <a:ext cx="3480887" cy="29696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tabLst>
                  <a:tab pos="228600" algn="ctr"/>
                  <a:tab pos="1200150" algn="ctr"/>
                  <a:tab pos="2170113" algn="ctr"/>
                  <a:tab pos="3192463" algn="ctr"/>
                  <a:tab pos="4179888" algn="ctr"/>
                </a:tabLst>
              </a:pPr>
              <a:r>
                <a:rPr lang="en-US" sz="1600" dirty="0" smtClean="0">
                  <a:solidFill>
                    <a:srgbClr val="00B050"/>
                  </a:solidFill>
                  <a:effectLst/>
                  <a:latin typeface="Comic Sans MS"/>
                  <a:ea typeface="Times New Roman"/>
                  <a:cs typeface="Times New Roman"/>
                </a:rPr>
                <a:t>	0	4	</a:t>
              </a:r>
              <a:r>
                <a:rPr lang="en-US" sz="1600" dirty="0" smtClean="0">
                  <a:solidFill>
                    <a:srgbClr val="00B050"/>
                  </a:solidFill>
                  <a:latin typeface="Comic Sans MS"/>
                  <a:ea typeface="Times New Roman"/>
                  <a:cs typeface="Times New Roman"/>
                </a:rPr>
                <a:t>8</a:t>
              </a:r>
              <a:r>
                <a:rPr lang="en-US" sz="1600" dirty="0" smtClean="0">
                  <a:solidFill>
                    <a:srgbClr val="00B050"/>
                  </a:solidFill>
                  <a:effectLst/>
                  <a:latin typeface="Comic Sans MS"/>
                  <a:ea typeface="Times New Roman"/>
                  <a:cs typeface="Times New Roman"/>
                </a:rPr>
                <a:t>	12	            16           </a:t>
              </a:r>
              <a:endParaRPr lang="en-US" sz="1600" dirty="0">
                <a:solidFill>
                  <a:srgbClr val="00B050"/>
                </a:solidFill>
                <a:effectLst/>
                <a:ea typeface="Times New Roman"/>
                <a:cs typeface="Times New Roman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923915" y="244549"/>
              <a:ext cx="3247009" cy="402590"/>
              <a:chOff x="-38" y="0"/>
              <a:chExt cx="3247009" cy="40259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744279" y="0"/>
                <a:ext cx="0" cy="4025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AutoShape 1801"/>
              <p:cNvCxnSpPr>
                <a:cxnSpLocks noChangeShapeType="1"/>
              </p:cNvCxnSpPr>
              <p:nvPr/>
            </p:nvCxnSpPr>
            <p:spPr bwMode="auto">
              <a:xfrm>
                <a:off x="-38" y="85060"/>
                <a:ext cx="3247009" cy="0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AutoShape 1811"/>
              <p:cNvCxnSpPr>
                <a:cxnSpLocks noChangeShapeType="1"/>
              </p:cNvCxnSpPr>
              <p:nvPr/>
            </p:nvCxnSpPr>
            <p:spPr bwMode="auto">
              <a:xfrm>
                <a:off x="-38" y="329609"/>
                <a:ext cx="3247009" cy="0"/>
              </a:xfrm>
              <a:prstGeom prst="straightConnector1">
                <a:avLst/>
              </a:prstGeom>
              <a:noFill/>
              <a:ln w="28575">
                <a:solidFill>
                  <a:srgbClr val="00B05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Line 1802"/>
              <p:cNvCxnSpPr/>
              <p:nvPr/>
            </p:nvCxnSpPr>
            <p:spPr bwMode="auto">
              <a:xfrm>
                <a:off x="0" y="31898"/>
                <a:ext cx="0" cy="3644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Line 1803"/>
              <p:cNvCxnSpPr/>
              <p:nvPr/>
            </p:nvCxnSpPr>
            <p:spPr bwMode="auto">
              <a:xfrm>
                <a:off x="1477926" y="31898"/>
                <a:ext cx="0" cy="3644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Line 1804"/>
              <p:cNvCxnSpPr/>
              <p:nvPr/>
            </p:nvCxnSpPr>
            <p:spPr bwMode="auto">
              <a:xfrm>
                <a:off x="2966484" y="31898"/>
                <a:ext cx="0" cy="3644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2222205" y="0"/>
                <a:ext cx="0" cy="4025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8" name="Picture 4" descr="C:\Users\user\AppData\Local\Microsoft\Windows\Temporary Internet Files\Content.IE5\WLEPIN1E\baseball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617" y="1554339"/>
            <a:ext cx="1428183" cy="139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57200" y="2839215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2C2CDC"/>
                </a:solidFill>
                <a:latin typeface="Verdana"/>
                <a:cs typeface="Verdana"/>
              </a:rPr>
              <a:t>I</a:t>
            </a:r>
            <a:r>
              <a:rPr lang="en-US" sz="2000" i="1" dirty="0" smtClean="0">
                <a:solidFill>
                  <a:srgbClr val="2C2CDC"/>
                </a:solidFill>
                <a:latin typeface="Verdana"/>
                <a:cs typeface="Verdana"/>
              </a:rPr>
              <a:t>nterpret each statement.</a:t>
            </a:r>
          </a:p>
          <a:p>
            <a:endParaRPr lang="en-US" sz="2000" dirty="0" smtClean="0">
              <a:latin typeface="Verdana"/>
              <a:cs typeface="Verdana"/>
            </a:endParaRPr>
          </a:p>
          <a:p>
            <a:r>
              <a:rPr lang="en-US" sz="2000" dirty="0" smtClean="0">
                <a:latin typeface="Verdana"/>
                <a:cs typeface="Verdana"/>
              </a:rPr>
              <a:t>                                             </a:t>
            </a:r>
            <a:endParaRPr lang="en-US" sz="2000" dirty="0">
              <a:latin typeface="Verdana"/>
              <a:cs typeface="Verdana"/>
            </a:endParaRPr>
          </a:p>
          <a:p>
            <a:endParaRPr lang="en-US" sz="2000" dirty="0" smtClean="0">
              <a:latin typeface="Verdana"/>
              <a:cs typeface="Verdana"/>
            </a:endParaRPr>
          </a:p>
          <a:p>
            <a:endParaRPr lang="en-US" sz="2000" dirty="0">
              <a:solidFill>
                <a:srgbClr val="2C2CDC"/>
              </a:solidFill>
              <a:latin typeface="Verdana"/>
              <a:cs typeface="Verdana"/>
            </a:endParaRPr>
          </a:p>
          <a:p>
            <a:pPr marL="640080" indent="-640080"/>
            <a:r>
              <a:rPr lang="en-US" sz="2000" dirty="0" smtClean="0">
                <a:solidFill>
                  <a:srgbClr val="2C2CDC"/>
                </a:solidFill>
                <a:latin typeface="Verdana"/>
                <a:cs typeface="Verdana"/>
              </a:rPr>
              <a:t>(4)	Copy Statement </a:t>
            </a:r>
            <a:r>
              <a:rPr lang="en-US" sz="2000" dirty="0">
                <a:solidFill>
                  <a:srgbClr val="2C2CDC"/>
                </a:solidFill>
                <a:latin typeface="Verdana"/>
                <a:cs typeface="Verdana"/>
              </a:rPr>
              <a:t>F</a:t>
            </a:r>
            <a:r>
              <a:rPr lang="en-US" sz="2000" dirty="0" smtClean="0">
                <a:solidFill>
                  <a:srgbClr val="2C2CDC"/>
                </a:solidFill>
                <a:latin typeface="Verdana"/>
                <a:cs typeface="Verdana"/>
              </a:rPr>
              <a:t>. It illustrates a property of proportions. Explain it. Then create your own “if-then” statement to illustrate this property.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841281"/>
              </p:ext>
            </p:extLst>
          </p:nvPr>
        </p:nvGraphicFramePr>
        <p:xfrm>
          <a:off x="1051755" y="3390900"/>
          <a:ext cx="1701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5" imgW="1701800" imgH="685800" progId="Equation.DSMT4">
                  <p:embed/>
                </p:oleObj>
              </mc:Choice>
              <mc:Fallback>
                <p:oleObj name="Equation" r:id="rId5" imgW="17018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1755" y="3390900"/>
                        <a:ext cx="17018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291111"/>
              </p:ext>
            </p:extLst>
          </p:nvPr>
        </p:nvGraphicFramePr>
        <p:xfrm>
          <a:off x="3638550" y="3390900"/>
          <a:ext cx="5029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7" imgW="5029200" imgH="685800" progId="Equation.DSMT4">
                  <p:embed/>
                </p:oleObj>
              </mc:Choice>
              <mc:Fallback>
                <p:oleObj name="Equation" r:id="rId7" imgW="50292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8550" y="3390900"/>
                        <a:ext cx="5029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1506209" y="5517325"/>
            <a:ext cx="61315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000" dirty="0">
                <a:solidFill>
                  <a:srgbClr val="7030A0"/>
                </a:solidFill>
                <a:latin typeface="Verdana"/>
                <a:cs typeface="Verdana"/>
              </a:rPr>
              <a:t>We </a:t>
            </a:r>
            <a:r>
              <a:rPr lang="en-US" sz="2000" dirty="0" smtClean="0">
                <a:solidFill>
                  <a:srgbClr val="7030A0"/>
                </a:solidFill>
                <a:latin typeface="Verdana"/>
                <a:cs typeface="Verdana"/>
              </a:rPr>
              <a:t>will call this the</a:t>
            </a:r>
          </a:p>
          <a:p>
            <a:pPr marL="457200" indent="-457200" algn="ctr"/>
            <a:r>
              <a:rPr lang="en-US" sz="2000" dirty="0" smtClean="0">
                <a:solidFill>
                  <a:srgbClr val="7030A0"/>
                </a:solidFill>
                <a:latin typeface="Verdana"/>
                <a:cs typeface="Verdana"/>
              </a:rPr>
              <a:t>“cross-multiplication property of proportions.”</a:t>
            </a:r>
            <a:endParaRPr lang="en-US" sz="2000" dirty="0">
              <a:solidFill>
                <a:srgbClr val="7030A0"/>
              </a:solidFill>
              <a:latin typeface="Verdana"/>
              <a:cs typeface="Verdan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3387" y="1130846"/>
            <a:ext cx="3962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Suppose 4 baseballs cost $10.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8294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CROSS-MULTIPLICATION PROPERTY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326667" y="2483323"/>
            <a:ext cx="6102587" cy="1232435"/>
            <a:chOff x="1595725" y="0"/>
            <a:chExt cx="4575200" cy="915884"/>
          </a:xfrm>
        </p:grpSpPr>
        <p:sp>
          <p:nvSpPr>
            <p:cNvPr id="7" name="Text Box 24"/>
            <p:cNvSpPr txBox="1"/>
            <p:nvPr/>
          </p:nvSpPr>
          <p:spPr>
            <a:xfrm>
              <a:off x="1595725" y="119023"/>
              <a:ext cx="1187203" cy="79686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dirty="0" smtClean="0">
                  <a:solidFill>
                    <a:srgbClr val="FF0000"/>
                  </a:solidFill>
                  <a:effectLst/>
                  <a:ea typeface="Times New Roman"/>
                  <a:cs typeface="Times New Roman"/>
                </a:rPr>
                <a:t>dollars</a:t>
              </a:r>
              <a:endParaRPr lang="en-US" dirty="0">
                <a:solidFill>
                  <a:srgbClr val="FF0000"/>
                </a:solidFill>
                <a:effectLst/>
                <a:ea typeface="Times New Roman"/>
                <a:cs typeface="Times New Roman"/>
              </a:endParaRPr>
            </a:p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dirty="0" smtClean="0">
                  <a:solidFill>
                    <a:srgbClr val="00B050"/>
                  </a:solidFill>
                  <a:ea typeface="Times New Roman"/>
                  <a:cs typeface="Times New Roman"/>
                </a:rPr>
                <a:t># of baseballs</a:t>
              </a:r>
              <a:endParaRPr lang="en-US" dirty="0">
                <a:solidFill>
                  <a:srgbClr val="00B050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8" name="Text Box 25"/>
            <p:cNvSpPr txBox="1"/>
            <p:nvPr/>
          </p:nvSpPr>
          <p:spPr>
            <a:xfrm>
              <a:off x="2679404" y="0"/>
              <a:ext cx="3491521" cy="32960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tabLst>
                  <a:tab pos="1200150" algn="ctr"/>
                  <a:tab pos="2170113" algn="ctr"/>
                  <a:tab pos="3192463" algn="ctr"/>
                  <a:tab pos="4462463" algn="ctr"/>
                </a:tabLst>
              </a:pPr>
              <a:r>
                <a:rPr lang="en-US" sz="1600" dirty="0">
                  <a:effectLst/>
                  <a:latin typeface="Comic Sans MS"/>
                  <a:ea typeface="Times New Roman"/>
                  <a:cs typeface="Times New Roman"/>
                </a:rPr>
                <a:t>   </a:t>
              </a:r>
              <a:r>
                <a:rPr lang="en-US" sz="1600" dirty="0" smtClean="0">
                  <a:solidFill>
                    <a:srgbClr val="FF0000"/>
                  </a:solidFill>
                  <a:effectLst/>
                  <a:latin typeface="Comic Sans MS"/>
                  <a:ea typeface="Times New Roman"/>
                  <a:cs typeface="Times New Roman"/>
                </a:rPr>
                <a:t>0	1</a:t>
              </a:r>
              <a:r>
                <a:rPr lang="en-US" sz="1600" dirty="0" smtClean="0">
                  <a:solidFill>
                    <a:srgbClr val="FF0000"/>
                  </a:solidFill>
                  <a:latin typeface="Comic Sans MS"/>
                  <a:ea typeface="Times New Roman"/>
                  <a:cs typeface="Times New Roman"/>
                </a:rPr>
                <a:t>0</a:t>
              </a:r>
              <a:r>
                <a:rPr lang="en-US" sz="1600" dirty="0">
                  <a:solidFill>
                    <a:srgbClr val="FF0000"/>
                  </a:solidFill>
                  <a:latin typeface="Comic Sans MS"/>
                  <a:ea typeface="Times New Roman"/>
                  <a:cs typeface="Times New Roman"/>
                </a:rPr>
                <a:t>	</a:t>
              </a:r>
              <a:r>
                <a:rPr lang="en-US" sz="1600" dirty="0" smtClean="0">
                  <a:solidFill>
                    <a:srgbClr val="FF0000"/>
                  </a:solidFill>
                  <a:latin typeface="Comic Sans MS"/>
                  <a:ea typeface="Times New Roman"/>
                  <a:cs typeface="Times New Roman"/>
                </a:rPr>
                <a:t>2</a:t>
              </a:r>
              <a:r>
                <a:rPr lang="en-US" sz="1600" dirty="0" smtClean="0">
                  <a:solidFill>
                    <a:srgbClr val="FF0000"/>
                  </a:solidFill>
                  <a:effectLst/>
                  <a:latin typeface="Comic Sans MS"/>
                  <a:ea typeface="Times New Roman"/>
                  <a:cs typeface="Times New Roman"/>
                </a:rPr>
                <a:t>0	30	            40                           </a:t>
              </a:r>
              <a:endParaRPr lang="en-US" sz="1600" dirty="0">
                <a:solidFill>
                  <a:srgbClr val="FF0000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9" name="Text Box 26"/>
            <p:cNvSpPr txBox="1"/>
            <p:nvPr/>
          </p:nvSpPr>
          <p:spPr>
            <a:xfrm>
              <a:off x="2690038" y="617412"/>
              <a:ext cx="3480887" cy="29696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tabLst>
                  <a:tab pos="228600" algn="ctr"/>
                  <a:tab pos="1200150" algn="ctr"/>
                  <a:tab pos="2170113" algn="ctr"/>
                  <a:tab pos="3192463" algn="ctr"/>
                  <a:tab pos="4179888" algn="ctr"/>
                </a:tabLst>
              </a:pPr>
              <a:r>
                <a:rPr lang="en-US" sz="1600" dirty="0" smtClean="0">
                  <a:solidFill>
                    <a:srgbClr val="00B050"/>
                  </a:solidFill>
                  <a:effectLst/>
                  <a:latin typeface="Comic Sans MS"/>
                  <a:ea typeface="Times New Roman"/>
                  <a:cs typeface="Times New Roman"/>
                </a:rPr>
                <a:t>	0	4	</a:t>
              </a:r>
              <a:r>
                <a:rPr lang="en-US" sz="1600" dirty="0" smtClean="0">
                  <a:solidFill>
                    <a:srgbClr val="00B050"/>
                  </a:solidFill>
                  <a:latin typeface="Comic Sans MS"/>
                  <a:ea typeface="Times New Roman"/>
                  <a:cs typeface="Times New Roman"/>
                </a:rPr>
                <a:t>8</a:t>
              </a:r>
              <a:r>
                <a:rPr lang="en-US" sz="1600" dirty="0" smtClean="0">
                  <a:solidFill>
                    <a:srgbClr val="00B050"/>
                  </a:solidFill>
                  <a:effectLst/>
                  <a:latin typeface="Comic Sans MS"/>
                  <a:ea typeface="Times New Roman"/>
                  <a:cs typeface="Times New Roman"/>
                </a:rPr>
                <a:t>	12	            16           </a:t>
              </a:r>
              <a:endParaRPr lang="en-US" sz="1600" dirty="0">
                <a:solidFill>
                  <a:srgbClr val="00B050"/>
                </a:solidFill>
                <a:effectLst/>
                <a:ea typeface="Times New Roman"/>
                <a:cs typeface="Times New Roman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923915" y="244549"/>
              <a:ext cx="3247009" cy="402590"/>
              <a:chOff x="-38" y="0"/>
              <a:chExt cx="3247009" cy="40259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744279" y="0"/>
                <a:ext cx="0" cy="4025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AutoShape 1801"/>
              <p:cNvCxnSpPr>
                <a:cxnSpLocks noChangeShapeType="1"/>
              </p:cNvCxnSpPr>
              <p:nvPr/>
            </p:nvCxnSpPr>
            <p:spPr bwMode="auto">
              <a:xfrm>
                <a:off x="-38" y="85060"/>
                <a:ext cx="3247009" cy="0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AutoShape 1811"/>
              <p:cNvCxnSpPr>
                <a:cxnSpLocks noChangeShapeType="1"/>
              </p:cNvCxnSpPr>
              <p:nvPr/>
            </p:nvCxnSpPr>
            <p:spPr bwMode="auto">
              <a:xfrm>
                <a:off x="-38" y="329609"/>
                <a:ext cx="3247009" cy="0"/>
              </a:xfrm>
              <a:prstGeom prst="straightConnector1">
                <a:avLst/>
              </a:prstGeom>
              <a:noFill/>
              <a:ln w="28575">
                <a:solidFill>
                  <a:srgbClr val="00B05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Line 1802"/>
              <p:cNvCxnSpPr/>
              <p:nvPr/>
            </p:nvCxnSpPr>
            <p:spPr bwMode="auto">
              <a:xfrm>
                <a:off x="0" y="31898"/>
                <a:ext cx="0" cy="3644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Line 1803"/>
              <p:cNvCxnSpPr/>
              <p:nvPr/>
            </p:nvCxnSpPr>
            <p:spPr bwMode="auto">
              <a:xfrm>
                <a:off x="1477926" y="31898"/>
                <a:ext cx="0" cy="3644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Line 1804"/>
              <p:cNvCxnSpPr/>
              <p:nvPr/>
            </p:nvCxnSpPr>
            <p:spPr bwMode="auto">
              <a:xfrm>
                <a:off x="2966484" y="31898"/>
                <a:ext cx="0" cy="3644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2222205" y="0"/>
                <a:ext cx="0" cy="4025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8" name="Picture 4" descr="C:\Users\user\AppData\Local\Microsoft\Windows\Temporary Internet Files\Content.IE5\WLEPIN1E\baseball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70876"/>
            <a:ext cx="1428183" cy="139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57200" y="1126611"/>
            <a:ext cx="76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0" indent="-640080"/>
            <a:r>
              <a:rPr lang="en-US" sz="2200" dirty="0" smtClean="0">
                <a:solidFill>
                  <a:srgbClr val="2C2CDC"/>
                </a:solidFill>
                <a:latin typeface="Verdana"/>
                <a:cs typeface="Verdana"/>
              </a:rPr>
              <a:t>(5)	4 baseballs cost $10. Set up an equation and use the cross-multiplication property to find out how much 9 baseballs will cost</a:t>
            </a:r>
            <a:r>
              <a:rPr lang="en-US" sz="2200" dirty="0" smtClean="0">
                <a:latin typeface="Verdana"/>
                <a:cs typeface="Verdana"/>
              </a:rPr>
              <a:t>.</a:t>
            </a:r>
            <a:endParaRPr lang="en-US" sz="2200" dirty="0">
              <a:latin typeface="Verdana"/>
              <a:cs typeface="Verdana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422200" y="2649359"/>
            <a:ext cx="0" cy="9410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190590" y="3563422"/>
            <a:ext cx="465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Verdana"/>
                <a:cs typeface="Verdana"/>
              </a:rPr>
              <a:t>9</a:t>
            </a:r>
            <a:endParaRPr lang="en-US" sz="1600" dirty="0">
              <a:latin typeface="Verdana"/>
              <a:cs typeface="Verdan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90590" y="2338923"/>
            <a:ext cx="465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Verdana"/>
                <a:cs typeface="Verdana"/>
              </a:rPr>
              <a:t>x</a:t>
            </a:r>
            <a:endParaRPr lang="en-US" sz="1600" i="1" dirty="0">
              <a:latin typeface="Verdana"/>
              <a:cs typeface="Verdana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745800" y="2320120"/>
            <a:ext cx="685800" cy="15419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082120" y="2320120"/>
            <a:ext cx="685800" cy="16258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852013"/>
              </p:ext>
            </p:extLst>
          </p:nvPr>
        </p:nvGraphicFramePr>
        <p:xfrm>
          <a:off x="4165600" y="4003675"/>
          <a:ext cx="736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5" imgW="736560" imgH="520560" progId="Equation.DSMT4">
                  <p:embed/>
                </p:oleObj>
              </mc:Choice>
              <mc:Fallback>
                <p:oleObj name="Equation" r:id="rId5" imgW="73656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65600" y="4003675"/>
                        <a:ext cx="7366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115561"/>
              </p:ext>
            </p:extLst>
          </p:nvPr>
        </p:nvGraphicFramePr>
        <p:xfrm>
          <a:off x="3956817" y="4797425"/>
          <a:ext cx="11557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7" imgW="1155700" imgH="215900" progId="Equation.DSMT4">
                  <p:embed/>
                </p:oleObj>
              </mc:Choice>
              <mc:Fallback>
                <p:oleObj name="Equation" r:id="rId7" imgW="1155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6817" y="4797425"/>
                        <a:ext cx="11557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992707"/>
              </p:ext>
            </p:extLst>
          </p:nvPr>
        </p:nvGraphicFramePr>
        <p:xfrm>
          <a:off x="4066998" y="5038725"/>
          <a:ext cx="1041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9" imgW="1041400" imgH="292100" progId="Equation.DSMT4">
                  <p:embed/>
                </p:oleObj>
              </mc:Choice>
              <mc:Fallback>
                <p:oleObj name="Equation" r:id="rId9" imgW="10414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6998" y="5038725"/>
                        <a:ext cx="1041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561585"/>
              </p:ext>
            </p:extLst>
          </p:nvPr>
        </p:nvGraphicFramePr>
        <p:xfrm>
          <a:off x="4071117" y="5607050"/>
          <a:ext cx="9271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Equation" r:id="rId11" imgW="927100" imgH="215900" progId="Equation.DSMT4">
                  <p:embed/>
                </p:oleObj>
              </mc:Choice>
              <mc:Fallback>
                <p:oleObj name="Equation" r:id="rId11" imgW="9271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117" y="5607050"/>
                        <a:ext cx="9271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Arrow Connector 33"/>
          <p:cNvCxnSpPr/>
          <p:nvPr/>
        </p:nvCxnSpPr>
        <p:spPr>
          <a:xfrm flipH="1">
            <a:off x="5121236" y="4580003"/>
            <a:ext cx="1085506" cy="350117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951975" y="3992168"/>
            <a:ext cx="259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cross-multiplication property for proportions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62592" y="5958923"/>
            <a:ext cx="3344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Verdana"/>
                <a:cs typeface="Verdana"/>
              </a:rPr>
              <a:t>9 baseballs will cost $22.50.</a:t>
            </a:r>
            <a:endParaRPr lang="en-US" sz="16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84634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 animBg="1"/>
      <p:bldP spid="29" grpId="0" animBg="1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i="1" dirty="0" smtClean="0">
                <a:solidFill>
                  <a:srgbClr val="0000FF"/>
                </a:solidFill>
              </a:rPr>
              <a:t>WHY DOES CROSS-MULTIPLICATION WORK?</a:t>
            </a:r>
            <a:endParaRPr lang="en-US" i="1" dirty="0">
              <a:solidFill>
                <a:srgbClr val="0000FF"/>
              </a:solidFill>
            </a:endParaRPr>
          </a:p>
        </p:txBody>
      </p:sp>
      <p:pic>
        <p:nvPicPr>
          <p:cNvPr id="18" name="Picture 4" descr="C:\Users\user\AppData\Local\Microsoft\Windows\Temporary Internet Files\Content.IE5\WLEPIN1E\baseball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70876"/>
            <a:ext cx="1428183" cy="139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57200" y="1056047"/>
            <a:ext cx="762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0" indent="-640080"/>
            <a:r>
              <a:rPr lang="en-US" sz="2200" dirty="0" smtClean="0">
                <a:solidFill>
                  <a:srgbClr val="000000"/>
                </a:solidFill>
                <a:latin typeface="Verdana"/>
                <a:cs typeface="Verdana"/>
              </a:rPr>
              <a:t>4 baseballs cost $10. How much will 9 balls cost?</a:t>
            </a:r>
            <a:endParaRPr lang="en-US" sz="22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27773" y="1596319"/>
            <a:ext cx="6102587" cy="1625810"/>
            <a:chOff x="1127773" y="1702165"/>
            <a:chExt cx="6102587" cy="1625810"/>
          </a:xfrm>
        </p:grpSpPr>
        <p:grpSp>
          <p:nvGrpSpPr>
            <p:cNvPr id="6" name="Group 5"/>
            <p:cNvGrpSpPr/>
            <p:nvPr/>
          </p:nvGrpSpPr>
          <p:grpSpPr>
            <a:xfrm>
              <a:off x="1127773" y="1865368"/>
              <a:ext cx="6102587" cy="1232435"/>
              <a:chOff x="1595725" y="0"/>
              <a:chExt cx="4575200" cy="915884"/>
            </a:xfrm>
          </p:grpSpPr>
          <p:sp>
            <p:nvSpPr>
              <p:cNvPr id="7" name="Text Box 24"/>
              <p:cNvSpPr txBox="1"/>
              <p:nvPr/>
            </p:nvSpPr>
            <p:spPr>
              <a:xfrm>
                <a:off x="1595725" y="119023"/>
                <a:ext cx="1187203" cy="796861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dirty="0" smtClean="0">
                    <a:solidFill>
                      <a:srgbClr val="FF0000"/>
                    </a:solidFill>
                    <a:effectLst/>
                    <a:ea typeface="Times New Roman"/>
                    <a:cs typeface="Times New Roman"/>
                  </a:rPr>
                  <a:t>dollars</a:t>
                </a:r>
                <a:endParaRPr lang="en-US" dirty="0">
                  <a:solidFill>
                    <a:srgbClr val="FF0000"/>
                  </a:solidFill>
                  <a:effectLst/>
                  <a:ea typeface="Times New Roman"/>
                  <a:cs typeface="Times New Roman"/>
                </a:endParaRPr>
              </a:p>
              <a:p>
                <a:pPr marL="0" marR="0" algn="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dirty="0" smtClean="0">
                    <a:solidFill>
                      <a:srgbClr val="00B050"/>
                    </a:solidFill>
                    <a:ea typeface="Times New Roman"/>
                    <a:cs typeface="Times New Roman"/>
                  </a:rPr>
                  <a:t># of baseballs</a:t>
                </a:r>
                <a:endParaRPr lang="en-US" dirty="0">
                  <a:solidFill>
                    <a:srgbClr val="00B050"/>
                  </a:solidFill>
                  <a:effectLst/>
                  <a:ea typeface="Times New Roman"/>
                  <a:cs typeface="Times New Roman"/>
                </a:endParaRPr>
              </a:p>
            </p:txBody>
          </p:sp>
          <p:sp>
            <p:nvSpPr>
              <p:cNvPr id="8" name="Text Box 25"/>
              <p:cNvSpPr txBox="1"/>
              <p:nvPr/>
            </p:nvSpPr>
            <p:spPr>
              <a:xfrm>
                <a:off x="2679404" y="0"/>
                <a:ext cx="3491521" cy="329609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tabLst>
                    <a:tab pos="1200150" algn="ctr"/>
                    <a:tab pos="2170113" algn="ctr"/>
                    <a:tab pos="3192463" algn="ctr"/>
                    <a:tab pos="4462463" algn="ctr"/>
                  </a:tabLst>
                </a:pPr>
                <a:r>
                  <a:rPr lang="en-US" sz="1600" dirty="0">
                    <a:effectLst/>
                    <a:latin typeface="Comic Sans MS"/>
                    <a:ea typeface="Times New Roman"/>
                    <a:cs typeface="Times New Roman"/>
                  </a:rPr>
                  <a:t>   </a:t>
                </a:r>
                <a:r>
                  <a:rPr lang="en-US" sz="1600" dirty="0" smtClean="0">
                    <a:solidFill>
                      <a:srgbClr val="FF0000"/>
                    </a:solidFill>
                    <a:effectLst/>
                    <a:latin typeface="Comic Sans MS"/>
                    <a:ea typeface="Times New Roman"/>
                    <a:cs typeface="Times New Roman"/>
                  </a:rPr>
                  <a:t>0	1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Comic Sans MS"/>
                    <a:ea typeface="Times New Roman"/>
                    <a:cs typeface="Times New Roman"/>
                  </a:rPr>
                  <a:t>0</a:t>
                </a:r>
                <a:r>
                  <a:rPr lang="en-US" sz="1600" dirty="0">
                    <a:solidFill>
                      <a:srgbClr val="FF0000"/>
                    </a:solidFill>
                    <a:latin typeface="Comic Sans MS"/>
                    <a:ea typeface="Times New Roman"/>
                    <a:cs typeface="Times New Roman"/>
                  </a:rPr>
                  <a:t>	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Comic Sans MS"/>
                    <a:ea typeface="Times New Roman"/>
                    <a:cs typeface="Times New Roman"/>
                  </a:rPr>
                  <a:t>2</a:t>
                </a:r>
                <a:r>
                  <a:rPr lang="en-US" sz="1600" dirty="0" smtClean="0">
                    <a:solidFill>
                      <a:srgbClr val="FF0000"/>
                    </a:solidFill>
                    <a:effectLst/>
                    <a:latin typeface="Comic Sans MS"/>
                    <a:ea typeface="Times New Roman"/>
                    <a:cs typeface="Times New Roman"/>
                  </a:rPr>
                  <a:t>0	30	            40                           </a:t>
                </a:r>
                <a:endParaRPr lang="en-US" sz="1600" dirty="0">
                  <a:solidFill>
                    <a:srgbClr val="FF0000"/>
                  </a:solidFill>
                  <a:effectLst/>
                  <a:ea typeface="Times New Roman"/>
                  <a:cs typeface="Times New Roman"/>
                </a:endParaRPr>
              </a:p>
            </p:txBody>
          </p:sp>
          <p:sp>
            <p:nvSpPr>
              <p:cNvPr id="9" name="Text Box 26"/>
              <p:cNvSpPr txBox="1"/>
              <p:nvPr/>
            </p:nvSpPr>
            <p:spPr>
              <a:xfrm>
                <a:off x="2690038" y="617412"/>
                <a:ext cx="3480887" cy="296963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tabLst>
                    <a:tab pos="228600" algn="ctr"/>
                    <a:tab pos="1200150" algn="ctr"/>
                    <a:tab pos="2170113" algn="ctr"/>
                    <a:tab pos="3192463" algn="ctr"/>
                    <a:tab pos="4179888" algn="ctr"/>
                  </a:tabLst>
                </a:pPr>
                <a:r>
                  <a:rPr lang="en-US" sz="1600" dirty="0" smtClean="0">
                    <a:solidFill>
                      <a:srgbClr val="00B050"/>
                    </a:solidFill>
                    <a:effectLst/>
                    <a:latin typeface="Comic Sans MS"/>
                    <a:ea typeface="Times New Roman"/>
                    <a:cs typeface="Times New Roman"/>
                  </a:rPr>
                  <a:t>	0	4	</a:t>
                </a:r>
                <a:r>
                  <a:rPr lang="en-US" sz="1600" dirty="0" smtClean="0">
                    <a:solidFill>
                      <a:srgbClr val="00B050"/>
                    </a:solidFill>
                    <a:latin typeface="Comic Sans MS"/>
                    <a:ea typeface="Times New Roman"/>
                    <a:cs typeface="Times New Roman"/>
                  </a:rPr>
                  <a:t>8</a:t>
                </a:r>
                <a:r>
                  <a:rPr lang="en-US" sz="1600" dirty="0" smtClean="0">
                    <a:solidFill>
                      <a:srgbClr val="00B050"/>
                    </a:solidFill>
                    <a:effectLst/>
                    <a:latin typeface="Comic Sans MS"/>
                    <a:ea typeface="Times New Roman"/>
                    <a:cs typeface="Times New Roman"/>
                  </a:rPr>
                  <a:t>	12	            16           </a:t>
                </a:r>
                <a:endParaRPr lang="en-US" sz="1600" dirty="0">
                  <a:solidFill>
                    <a:srgbClr val="00B050"/>
                  </a:solidFill>
                  <a:effectLst/>
                  <a:ea typeface="Times New Roman"/>
                  <a:cs typeface="Times New Roman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2923915" y="244549"/>
                <a:ext cx="3247009" cy="402590"/>
                <a:chOff x="-38" y="0"/>
                <a:chExt cx="3247009" cy="402590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>
                  <a:off x="744279" y="0"/>
                  <a:ext cx="0" cy="40259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AutoShape 1801"/>
                <p:cNvCxnSpPr>
                  <a:cxnSpLocks noChangeShapeType="1"/>
                </p:cNvCxnSpPr>
                <p:nvPr/>
              </p:nvCxnSpPr>
              <p:spPr bwMode="auto">
                <a:xfrm>
                  <a:off x="-38" y="85060"/>
                  <a:ext cx="3247009" cy="0"/>
                </a:xfrm>
                <a:prstGeom prst="straightConnector1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" name="AutoShape 1811"/>
                <p:cNvCxnSpPr>
                  <a:cxnSpLocks noChangeShapeType="1"/>
                </p:cNvCxnSpPr>
                <p:nvPr/>
              </p:nvCxnSpPr>
              <p:spPr bwMode="auto">
                <a:xfrm>
                  <a:off x="-38" y="329609"/>
                  <a:ext cx="3247009" cy="0"/>
                </a:xfrm>
                <a:prstGeom prst="straightConnector1">
                  <a:avLst/>
                </a:prstGeom>
                <a:noFill/>
                <a:ln w="28575">
                  <a:solidFill>
                    <a:srgbClr val="00B05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" name="Line 1802"/>
                <p:cNvCxnSpPr/>
                <p:nvPr/>
              </p:nvCxnSpPr>
              <p:spPr bwMode="auto">
                <a:xfrm>
                  <a:off x="0" y="31898"/>
                  <a:ext cx="0" cy="3644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" name="Line 1803"/>
                <p:cNvCxnSpPr/>
                <p:nvPr/>
              </p:nvCxnSpPr>
              <p:spPr bwMode="auto">
                <a:xfrm>
                  <a:off x="1477926" y="31898"/>
                  <a:ext cx="0" cy="3644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" name="Line 1804"/>
                <p:cNvCxnSpPr/>
                <p:nvPr/>
              </p:nvCxnSpPr>
              <p:spPr bwMode="auto">
                <a:xfrm>
                  <a:off x="2966484" y="31898"/>
                  <a:ext cx="0" cy="3644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2222205" y="0"/>
                  <a:ext cx="0" cy="40259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5" name="Straight Connector 24"/>
            <p:cNvCxnSpPr/>
            <p:nvPr/>
          </p:nvCxnSpPr>
          <p:spPr>
            <a:xfrm>
              <a:off x="5223306" y="2031404"/>
              <a:ext cx="0" cy="9410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991696" y="2945467"/>
              <a:ext cx="4658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Verdana"/>
                  <a:cs typeface="Verdana"/>
                </a:rPr>
                <a:t>9</a:t>
              </a:r>
              <a:endParaRPr lang="en-US" sz="1600" dirty="0">
                <a:latin typeface="Verdana"/>
                <a:cs typeface="Verdana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91696" y="1720968"/>
              <a:ext cx="4658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latin typeface="Verdana"/>
                  <a:cs typeface="Verdana"/>
                </a:rPr>
                <a:t>x</a:t>
              </a:r>
              <a:endParaRPr lang="en-US" sz="1600" i="1" dirty="0">
                <a:latin typeface="Verdana"/>
                <a:cs typeface="Verdana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3546906" y="1702165"/>
              <a:ext cx="685800" cy="154192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883226" y="1702165"/>
              <a:ext cx="685800" cy="162581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755376"/>
              </p:ext>
            </p:extLst>
          </p:nvPr>
        </p:nvGraphicFramePr>
        <p:xfrm>
          <a:off x="3221038" y="3331430"/>
          <a:ext cx="711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5" imgW="711200" imgH="571500" progId="Equation.DSMT4">
                  <p:embed/>
                </p:oleObj>
              </mc:Choice>
              <mc:Fallback>
                <p:oleObj name="Equation" r:id="rId5" imgW="7112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21038" y="3331430"/>
                        <a:ext cx="7112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004876"/>
              </p:ext>
            </p:extLst>
          </p:nvPr>
        </p:nvGraphicFramePr>
        <p:xfrm>
          <a:off x="2998788" y="5717391"/>
          <a:ext cx="11557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Equation" r:id="rId7" imgW="1155700" imgH="215900" progId="Equation.DSMT4">
                  <p:embed/>
                </p:oleObj>
              </mc:Choice>
              <mc:Fallback>
                <p:oleObj name="Equation" r:id="rId7" imgW="1155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8788" y="5717391"/>
                        <a:ext cx="11557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418006"/>
              </p:ext>
            </p:extLst>
          </p:nvPr>
        </p:nvGraphicFramePr>
        <p:xfrm>
          <a:off x="2535238" y="4179888"/>
          <a:ext cx="20828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Equation" r:id="rId9" imgW="2082600" imgH="520560" progId="Equation.DSMT4">
                  <p:embed/>
                </p:oleObj>
              </mc:Choice>
              <mc:Fallback>
                <p:oleObj name="Equation" r:id="rId9" imgW="208260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5238" y="4179888"/>
                        <a:ext cx="20828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877336"/>
              </p:ext>
            </p:extLst>
          </p:nvPr>
        </p:nvGraphicFramePr>
        <p:xfrm>
          <a:off x="2540000" y="4849813"/>
          <a:ext cx="2197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Equation" r:id="rId11" imgW="2197080" imgH="596880" progId="Equation.DSMT4">
                  <p:embed/>
                </p:oleObj>
              </mc:Choice>
              <mc:Fallback>
                <p:oleObj name="Equation" r:id="rId11" imgW="219708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4849813"/>
                        <a:ext cx="21971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5210288" y="5532954"/>
            <a:ext cx="3238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  <a:latin typeface="Verdana"/>
                <a:cs typeface="Verdana"/>
              </a:rPr>
              <a:t>Cross-multiplication property for proportions</a:t>
            </a:r>
            <a:endParaRPr lang="en-US" sz="1600" dirty="0">
              <a:solidFill>
                <a:srgbClr val="7030A0"/>
              </a:solidFill>
              <a:latin typeface="Verdana"/>
              <a:cs typeface="Verdan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10288" y="4270336"/>
            <a:ext cx="362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Verdana"/>
                <a:cs typeface="Verdana"/>
              </a:rPr>
              <a:t>Multiplication property of equality</a:t>
            </a:r>
            <a:endParaRPr lang="en-US" sz="1600" dirty="0">
              <a:latin typeface="Verdana"/>
              <a:cs typeface="Verdan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10288" y="4979681"/>
            <a:ext cx="3238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Verdana"/>
                <a:cs typeface="Verdana"/>
              </a:rPr>
              <a:t>Multiplication property of 1</a:t>
            </a:r>
            <a:endParaRPr lang="en-US" sz="1600" dirty="0">
              <a:latin typeface="Verdana"/>
              <a:cs typeface="Verdana"/>
            </a:endParaRPr>
          </a:p>
        </p:txBody>
      </p:sp>
      <p:sp>
        <p:nvSpPr>
          <p:cNvPr id="44" name="Explosion 1 43"/>
          <p:cNvSpPr/>
          <p:nvPr/>
        </p:nvSpPr>
        <p:spPr>
          <a:xfrm>
            <a:off x="2667000" y="3006349"/>
            <a:ext cx="1869450" cy="1317393"/>
          </a:xfrm>
          <a:prstGeom prst="irregularSeal1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210288" y="3447903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Verdana"/>
                <a:cs typeface="Verdana"/>
              </a:rPr>
              <a:t>From the double number line</a:t>
            </a:r>
            <a:endParaRPr lang="en-US" sz="1600" dirty="0">
              <a:latin typeface="Verdana"/>
              <a:cs typeface="Verdana"/>
            </a:endParaRPr>
          </a:p>
        </p:txBody>
      </p:sp>
      <p:sp>
        <p:nvSpPr>
          <p:cNvPr id="46" name="Explosion 1 45"/>
          <p:cNvSpPr/>
          <p:nvPr/>
        </p:nvSpPr>
        <p:spPr>
          <a:xfrm>
            <a:off x="2685454" y="5237208"/>
            <a:ext cx="1869450" cy="1317393"/>
          </a:xfrm>
          <a:prstGeom prst="irregularSeal1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90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 animBg="1"/>
      <p:bldP spid="45" grpId="0"/>
      <p:bldP spid="46" grpId="0" animBg="1"/>
    </p:bldLst>
  </p:timing>
</p:sld>
</file>

<file path=ppt/theme/theme1.xml><?xml version="1.0" encoding="utf-8"?>
<a:theme xmlns:a="http://schemas.openxmlformats.org/drawingml/2006/main" name="MathLink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MathLinks Template.potx</Template>
  <TotalTime>159</TotalTime>
  <Words>222</Words>
  <Application>Microsoft Macintosh PowerPoint</Application>
  <PresentationFormat>On-screen Show (4:3)</PresentationFormat>
  <Paragraphs>71</Paragraphs>
  <Slides>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MathLinks Template</vt:lpstr>
      <vt:lpstr>Equation</vt:lpstr>
      <vt:lpstr>MathType 6.0 Equation</vt:lpstr>
      <vt:lpstr>PROPERTIES OF PROPORTIONS</vt:lpstr>
      <vt:lpstr>A PROPERTY</vt:lpstr>
      <vt:lpstr>ANOTHER PROPERTY</vt:lpstr>
      <vt:lpstr>AND STILL ANOTHER PROPERTY</vt:lpstr>
      <vt:lpstr>USING THE CROSS-MULTIPLICATION PROPERTY</vt:lpstr>
      <vt:lpstr>WHY DOES CROSS-MULTIPLICATION WORK?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Cary Matthews</dc:creator>
  <cp:lastModifiedBy>Cary Matthews</cp:lastModifiedBy>
  <cp:revision>19</cp:revision>
  <dcterms:created xsi:type="dcterms:W3CDTF">2017-05-02T21:01:00Z</dcterms:created>
  <dcterms:modified xsi:type="dcterms:W3CDTF">2017-09-22T22:30:35Z</dcterms:modified>
</cp:coreProperties>
</file>